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 sa slik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48" name="Pravokutnik 47">
            <a:extLst>
              <a:ext uri="{FF2B5EF4-FFF2-40B4-BE49-F238E27FC236}">
                <a16:creationId xmlns:a16="http://schemas.microsoft.com/office/drawing/2014/main" id="{2FB39E14-6C97-B874-880F-15A0EE5907DF}"/>
              </a:ext>
            </a:extLst>
          </p:cNvPr>
          <p:cNvSpPr/>
          <p:nvPr userDrawn="1"/>
        </p:nvSpPr>
        <p:spPr>
          <a:xfrm>
            <a:off x="9926276" y="6065836"/>
            <a:ext cx="2236967" cy="779462"/>
          </a:xfrm>
          <a:prstGeom prst="rect">
            <a:avLst/>
          </a:prstGeom>
          <a:blipFill>
            <a:blip r:embed="rId2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89C20D0-1DF4-2CB0-481E-4D21C13EA0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hr-HR" sz="3200" b="1" kern="150" dirty="0">
                <a:effectLst/>
                <a:latin typeface="Times New Roman" panose="02020603050405020304" pitchFamily="18" charset="0"/>
                <a:ea typeface="Noto Serif CJK SC"/>
                <a:cs typeface="Lohit Devanagari"/>
              </a:rPr>
              <a:t>DETEKCIJA OBJEKATA NA SLICI KORIŠTENJEM YOLOv5</a:t>
            </a:r>
            <a:br>
              <a:rPr lang="hr-HR" sz="1800" kern="150" dirty="0">
                <a:effectLst/>
                <a:latin typeface="Liberation Serif"/>
                <a:ea typeface="Noto Serif CJK SC"/>
                <a:cs typeface="Lohit Devanagari"/>
              </a:rPr>
            </a:br>
            <a:endParaRPr lang="hr-HR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AB92E540-4A7F-CC43-1B3A-6E54D6F17C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hr-HR" dirty="0"/>
              <a:t>Raspoznavanje uzoraka i strojno učenje</a:t>
            </a:r>
          </a:p>
          <a:p>
            <a:pPr algn="ctr"/>
            <a:r>
              <a:rPr lang="hr-HR" dirty="0"/>
              <a:t>Projektni zadatak</a:t>
            </a:r>
          </a:p>
          <a:p>
            <a:pPr algn="ctr"/>
            <a:r>
              <a:rPr lang="hr-HR" dirty="0"/>
              <a:t>Robert </a:t>
            </a:r>
            <a:r>
              <a:rPr lang="hr-HR" dirty="0" err="1"/>
              <a:t>pepić</a:t>
            </a:r>
            <a:endParaRPr lang="hr-HR" dirty="0"/>
          </a:p>
        </p:txBody>
      </p:sp>
      <p:pic>
        <p:nvPicPr>
          <p:cNvPr id="5" name="Slika 4" descr="Slika na kojoj se prikazuje tekst&#10;&#10;Opis je automatski generiran">
            <a:extLst>
              <a:ext uri="{FF2B5EF4-FFF2-40B4-BE49-F238E27FC236}">
                <a16:creationId xmlns:a16="http://schemas.microsoft.com/office/drawing/2014/main" id="{1F78EBCD-3BA4-26AF-20D8-E5C8F5DF3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9683" y="6056230"/>
            <a:ext cx="2172317" cy="80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519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D249246-2E07-6CA3-150A-29F289762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Unaprijed istrenirani modeli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BF7DF88-D148-C299-E95A-9962332FE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YOLOv5 dolazi s unaprijed istreniranim modelima</a:t>
            </a:r>
          </a:p>
          <a:p>
            <a:r>
              <a:rPr lang="hr-HR" dirty="0"/>
              <a:t>Isti su dostupni na </a:t>
            </a:r>
            <a:r>
              <a:rPr lang="hr-HR" dirty="0" err="1"/>
              <a:t>PyTorch</a:t>
            </a:r>
            <a:r>
              <a:rPr lang="hr-HR" dirty="0"/>
              <a:t> </a:t>
            </a:r>
            <a:r>
              <a:rPr lang="hr-HR" dirty="0" err="1"/>
              <a:t>Hub</a:t>
            </a:r>
            <a:r>
              <a:rPr lang="hr-HR" dirty="0"/>
              <a:t>-u</a:t>
            </a:r>
          </a:p>
          <a:p>
            <a:r>
              <a:rPr lang="hr-HR" dirty="0"/>
              <a:t>Dostupno 5 unaprijed istreniranih modela </a:t>
            </a:r>
          </a:p>
          <a:p>
            <a:r>
              <a:rPr lang="en-US" dirty="0"/>
              <a:t>Nano, Small, Medium, Large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xLarge</a:t>
            </a:r>
            <a:r>
              <a:rPr lang="hr-HR" dirty="0"/>
              <a:t> </a:t>
            </a: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0198BFE9-2623-92CD-7CAC-6B14083A8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287" y="4979641"/>
            <a:ext cx="7182247" cy="54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148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>
            <a:extLst>
              <a:ext uri="{FF2B5EF4-FFF2-40B4-BE49-F238E27FC236}">
                <a16:creationId xmlns:a16="http://schemas.microsoft.com/office/drawing/2014/main" id="{43CAC008-C26E-240F-DAC7-4849D11231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1466849"/>
            <a:ext cx="10458450" cy="375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637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>
            <a:extLst>
              <a:ext uri="{FF2B5EF4-FFF2-40B4-BE49-F238E27FC236}">
                <a16:creationId xmlns:a16="http://schemas.microsoft.com/office/drawing/2014/main" id="{B312FD4A-9239-5A3A-CB29-B28DF004D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6450" y="505789"/>
            <a:ext cx="8039100" cy="535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883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2EAED93-2844-3A83-2176-887850893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Prilagodba modela vlastitom skupu podataka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A3F4FB31-D60C-5200-7B0F-0E96F4CD9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Unutar yolov5 direktorija potrebno kreirati </a:t>
            </a:r>
            <a:r>
              <a:rPr lang="hr-HR" dirty="0" err="1"/>
              <a:t>dataset.yaml</a:t>
            </a:r>
            <a:r>
              <a:rPr lang="hr-HR" dirty="0"/>
              <a:t> datoteku</a:t>
            </a:r>
          </a:p>
          <a:p>
            <a:r>
              <a:rPr lang="hr-HR" dirty="0"/>
              <a:t>Unutar nje potrebno je definirati putanju do skupa podataka, skupove podataka za treniranje i validaciju, te broj  i nazive klasa</a:t>
            </a:r>
          </a:p>
          <a:p>
            <a:endParaRPr lang="hr-HR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4AB6360F-752E-5C7E-AA1D-1EA2E3B3D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752" y="3942153"/>
            <a:ext cx="2584496" cy="229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08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C6A5E4D-F8D1-728B-D6BA-16582182E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Prilagodba modela vlastitom skupu podataka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C3879F8-A913-664D-4752-FC18D12F6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Pokrenuti train.py skriptu iz yolov5 direktorija i predati joj data i </a:t>
            </a:r>
            <a:r>
              <a:rPr lang="hr-HR" dirty="0" err="1"/>
              <a:t>weights</a:t>
            </a:r>
            <a:r>
              <a:rPr lang="hr-HR" dirty="0"/>
              <a:t> parametre</a:t>
            </a:r>
          </a:p>
          <a:p>
            <a:r>
              <a:rPr lang="hr-HR" dirty="0"/>
              <a:t>data – </a:t>
            </a:r>
            <a:r>
              <a:rPr lang="hr-HR" dirty="0" err="1"/>
              <a:t>dataset.yaml</a:t>
            </a:r>
            <a:r>
              <a:rPr lang="hr-HR" dirty="0"/>
              <a:t> datoteka</a:t>
            </a:r>
          </a:p>
          <a:p>
            <a:r>
              <a:rPr lang="hr-HR" dirty="0" err="1"/>
              <a:t>weights</a:t>
            </a:r>
            <a:r>
              <a:rPr lang="hr-HR" dirty="0"/>
              <a:t> – unaprijed istrenirana mreža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1692E033-8B59-4409-B7CD-7A6212840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06" y="4778376"/>
            <a:ext cx="10856119" cy="37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812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20DAF014-04F8-CF95-B2D0-2D362D8869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6461" y="458665"/>
            <a:ext cx="7439078" cy="5940670"/>
          </a:xfr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0BC795B2-3F12-28B5-7CE7-0913C7C6C815}"/>
              </a:ext>
            </a:extLst>
          </p:cNvPr>
          <p:cNvSpPr txBox="1"/>
          <p:nvPr/>
        </p:nvSpPr>
        <p:spPr>
          <a:xfrm>
            <a:off x="99605" y="2496312"/>
            <a:ext cx="2121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600" dirty="0"/>
              <a:t>REZULTATI</a:t>
            </a:r>
            <a:endParaRPr lang="hr-HR" sz="3200" dirty="0"/>
          </a:p>
        </p:txBody>
      </p:sp>
    </p:spTree>
    <p:extLst>
      <p:ext uri="{BB962C8B-B14F-4D97-AF65-F5344CB8AC3E}">
        <p14:creationId xmlns:p14="http://schemas.microsoft.com/office/powerpoint/2010/main" val="4138065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F0FF572B-692B-B361-CE66-299E8B50A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8044" y="1850168"/>
            <a:ext cx="9275911" cy="3541712"/>
          </a:xfr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BDE9B30A-2DEE-831C-FBEB-3717DC3EA4D6}"/>
              </a:ext>
            </a:extLst>
          </p:cNvPr>
          <p:cNvSpPr txBox="1"/>
          <p:nvPr/>
        </p:nvSpPr>
        <p:spPr>
          <a:xfrm>
            <a:off x="1458044" y="512064"/>
            <a:ext cx="5784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600" dirty="0"/>
              <a:t>NEŽELJENO PONAŠANJE</a:t>
            </a:r>
          </a:p>
        </p:txBody>
      </p:sp>
    </p:spTree>
    <p:extLst>
      <p:ext uri="{BB962C8B-B14F-4D97-AF65-F5344CB8AC3E}">
        <p14:creationId xmlns:p14="http://schemas.microsoft.com/office/powerpoint/2010/main" val="385697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3FC2E1B-F604-BA42-241B-C149F1CCC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56816"/>
            <a:ext cx="2495294" cy="2075688"/>
          </a:xfrm>
        </p:spPr>
        <p:txBody>
          <a:bodyPr>
            <a:normAutofit/>
          </a:bodyPr>
          <a:lstStyle/>
          <a:p>
            <a:r>
              <a:rPr lang="hr-HR"/>
              <a:t>Konačni Rezultat</a:t>
            </a:r>
            <a:endParaRPr lang="hr-HR" dirty="0"/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2679ECEB-063E-F201-7439-82446EFFDD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5295" y="598831"/>
            <a:ext cx="7201409" cy="5660337"/>
          </a:xfrm>
        </p:spPr>
      </p:pic>
    </p:spTree>
    <p:extLst>
      <p:ext uri="{BB962C8B-B14F-4D97-AF65-F5344CB8AC3E}">
        <p14:creationId xmlns:p14="http://schemas.microsoft.com/office/powerpoint/2010/main" val="3987901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B44D4D4-CDE4-5830-9FAD-F7F047256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DETEKCIJA OBJEKATA</a:t>
            </a:r>
          </a:p>
        </p:txBody>
      </p:sp>
      <p:sp>
        <p:nvSpPr>
          <p:cNvPr id="7" name="Rezervirano mjesto sadržaja 6">
            <a:extLst>
              <a:ext uri="{FF2B5EF4-FFF2-40B4-BE49-F238E27FC236}">
                <a16:creationId xmlns:a16="http://schemas.microsoft.com/office/drawing/2014/main" id="{6E2711B4-EEFC-448D-894A-7B47CAD51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Klasificiranje i lociranje objekta na slici</a:t>
            </a:r>
          </a:p>
          <a:p>
            <a:r>
              <a:rPr lang="hr-HR" dirty="0"/>
              <a:t>Moguće imati više objekata različitih klasa na istoj slici</a:t>
            </a:r>
          </a:p>
          <a:p>
            <a:r>
              <a:rPr lang="hr-HR" dirty="0"/>
              <a:t>YOLO, SSD, R-CNN</a:t>
            </a:r>
          </a:p>
          <a:p>
            <a:r>
              <a:rPr lang="hr-HR" dirty="0"/>
              <a:t>Implementacija vrlo složena</a:t>
            </a:r>
          </a:p>
          <a:p>
            <a:r>
              <a:rPr lang="hr-HR" dirty="0"/>
              <a:t>Postoje gotove implementacije </a:t>
            </a:r>
          </a:p>
        </p:txBody>
      </p:sp>
    </p:spTree>
    <p:extLst>
      <p:ext uri="{BB962C8B-B14F-4D97-AF65-F5344CB8AC3E}">
        <p14:creationId xmlns:p14="http://schemas.microsoft.com/office/powerpoint/2010/main" val="4246408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24567BB-4433-3AB6-755D-702BF240D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Prethodno istrenirane mreže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500AD1E8-3229-C110-7DD1-58444C93A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Gotove implementacije dolaze s prethodno istreniranim mrežama </a:t>
            </a:r>
          </a:p>
          <a:p>
            <a:r>
              <a:rPr lang="hr-HR" dirty="0"/>
              <a:t>Trenirane na COCO skupu podataka</a:t>
            </a:r>
          </a:p>
          <a:p>
            <a:r>
              <a:rPr lang="hr-HR" dirty="0"/>
              <a:t>Moguće ih je prilagoditi vlastitom skupu podataka </a:t>
            </a:r>
          </a:p>
          <a:p>
            <a:r>
              <a:rPr lang="hr-HR" dirty="0"/>
              <a:t>Transfer učenje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24987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A9B0953-F397-38AB-2570-803DEEE3A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YOLO algoritam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88817B38-79B0-5312-3568-94F5797AC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YOLO – You </a:t>
            </a:r>
            <a:r>
              <a:rPr lang="hr-HR" dirty="0" err="1"/>
              <a:t>only</a:t>
            </a:r>
            <a:r>
              <a:rPr lang="hr-HR" dirty="0"/>
              <a:t> </a:t>
            </a:r>
            <a:r>
              <a:rPr lang="hr-HR" dirty="0" err="1"/>
              <a:t>look</a:t>
            </a:r>
            <a:r>
              <a:rPr lang="hr-HR" dirty="0"/>
              <a:t> </a:t>
            </a:r>
            <a:r>
              <a:rPr lang="hr-HR" dirty="0" err="1"/>
              <a:t>once</a:t>
            </a:r>
            <a:r>
              <a:rPr lang="hr-HR" dirty="0"/>
              <a:t> </a:t>
            </a:r>
          </a:p>
          <a:p>
            <a:r>
              <a:rPr lang="hr-HR" dirty="0" err="1"/>
              <a:t>Konvolucijske</a:t>
            </a:r>
            <a:r>
              <a:rPr lang="hr-HR" dirty="0"/>
              <a:t> neuronske mreže </a:t>
            </a:r>
          </a:p>
          <a:p>
            <a:r>
              <a:rPr lang="hr-HR" dirty="0"/>
              <a:t>Jedan prolazak kroz mrežu je dovoljan za otkrivanje objekata</a:t>
            </a:r>
          </a:p>
          <a:p>
            <a:r>
              <a:rPr lang="hr-HR" dirty="0"/>
              <a:t>Kao rezultat vraća sliku na kojoj su označeni objekti, klase i vjerojatnosti</a:t>
            </a:r>
          </a:p>
        </p:txBody>
      </p:sp>
    </p:spTree>
    <p:extLst>
      <p:ext uri="{BB962C8B-B14F-4D97-AF65-F5344CB8AC3E}">
        <p14:creationId xmlns:p14="http://schemas.microsoft.com/office/powerpoint/2010/main" val="3570798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5341E09-2A81-EF30-E341-D1BBA1CA6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Princip Rada yolo algoritma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07203DB-332B-0C1A-8F87-6073EC6B0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Slika se dijeli na ćelije pomoću mreže dimenzija S x S</a:t>
            </a:r>
          </a:p>
          <a:p>
            <a:r>
              <a:rPr lang="hr-HR" dirty="0"/>
              <a:t>Za svaku ćeliju predviđa se B graničnih okvira te se računa njihova pouzdanost</a:t>
            </a:r>
          </a:p>
          <a:p>
            <a:r>
              <a:rPr lang="hr-HR" dirty="0"/>
              <a:t>Pouzdanost se računa kao kvocijent presjeka i unije stvarnog i predviđenog okvira (</a:t>
            </a:r>
            <a:r>
              <a:rPr lang="hr-HR" dirty="0" err="1"/>
              <a:t>IoU</a:t>
            </a:r>
            <a:r>
              <a:rPr lang="hr-HR" dirty="0"/>
              <a:t> – </a:t>
            </a:r>
            <a:r>
              <a:rPr lang="hr-HR" dirty="0" err="1"/>
              <a:t>Intersection</a:t>
            </a:r>
            <a:r>
              <a:rPr lang="hr-HR" dirty="0"/>
              <a:t> </a:t>
            </a:r>
            <a:r>
              <a:rPr lang="hr-HR" dirty="0" err="1"/>
              <a:t>over</a:t>
            </a:r>
            <a:r>
              <a:rPr lang="hr-HR" dirty="0"/>
              <a:t> Union)</a:t>
            </a:r>
          </a:p>
          <a:p>
            <a:r>
              <a:rPr lang="hr-HR" dirty="0"/>
              <a:t>Ostaju samo okviri koji imaju najveću pouzdanost</a:t>
            </a:r>
          </a:p>
          <a:p>
            <a:pPr marL="0" indent="0">
              <a:buNone/>
            </a:pP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77364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>
            <a:extLst>
              <a:ext uri="{FF2B5EF4-FFF2-40B4-BE49-F238E27FC236}">
                <a16:creationId xmlns:a16="http://schemas.microsoft.com/office/drawing/2014/main" id="{9E01D5D2-E020-CB74-38A7-BC191E5056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5363" y="428684"/>
            <a:ext cx="8078787" cy="542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53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B865CBE-310E-F1A2-6540-4D6095754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Priprema podataka 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6C8D4B4F-E351-571C-C5E0-C03176BC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Objekti od interesa: šalica, sat, naočale</a:t>
            </a:r>
          </a:p>
          <a:p>
            <a:r>
              <a:rPr lang="hr-HR" dirty="0"/>
              <a:t>Za svaki objekt pronađeno 100 slika</a:t>
            </a:r>
          </a:p>
          <a:p>
            <a:r>
              <a:rPr lang="hr-HR" dirty="0"/>
              <a:t>Na slikama označeni granični okviri oko objekata</a:t>
            </a:r>
          </a:p>
          <a:p>
            <a:r>
              <a:rPr lang="hr-HR" dirty="0"/>
              <a:t>Podaci o slici pohranjeni u posebnu tekstualnu datoteku u odgovarajućem YOLO formatu</a:t>
            </a:r>
          </a:p>
          <a:p>
            <a:r>
              <a:rPr lang="hr-HR" dirty="0" err="1"/>
              <a:t>LabelImg</a:t>
            </a:r>
            <a:r>
              <a:rPr lang="hr-HR" dirty="0"/>
              <a:t> aplikacija</a:t>
            </a:r>
          </a:p>
        </p:txBody>
      </p:sp>
    </p:spTree>
    <p:extLst>
      <p:ext uri="{BB962C8B-B14F-4D97-AF65-F5344CB8AC3E}">
        <p14:creationId xmlns:p14="http://schemas.microsoft.com/office/powerpoint/2010/main" val="1162714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>
            <a:extLst>
              <a:ext uri="{FF2B5EF4-FFF2-40B4-BE49-F238E27FC236}">
                <a16:creationId xmlns:a16="http://schemas.microsoft.com/office/drawing/2014/main" id="{CE4B242B-F642-7587-22EE-296ACAFAFF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5677" y="464459"/>
            <a:ext cx="10096540" cy="54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659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AC7AFCB-D0B4-C7A4-9E3B-663BEF26D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ULTRALITYCS yolo</a:t>
            </a:r>
            <a:r>
              <a:rPr lang="hr-HR" sz="2400" dirty="0"/>
              <a:t>v</a:t>
            </a:r>
            <a:r>
              <a:rPr lang="hr-HR" dirty="0"/>
              <a:t>5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075897C-726F-BFD5-BB5C-03BF38D4F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Potrebno instalirati </a:t>
            </a:r>
            <a:r>
              <a:rPr lang="hr-HR" dirty="0" err="1"/>
              <a:t>pyTorch</a:t>
            </a:r>
            <a:r>
              <a:rPr lang="hr-HR" dirty="0"/>
              <a:t> </a:t>
            </a:r>
            <a:r>
              <a:rPr lang="hr-HR" dirty="0" err="1"/>
              <a:t>framework</a:t>
            </a:r>
            <a:r>
              <a:rPr lang="hr-HR" dirty="0"/>
              <a:t> za strojno učenje</a:t>
            </a:r>
          </a:p>
          <a:p>
            <a:r>
              <a:rPr lang="hr-HR" dirty="0"/>
              <a:t>Potrebno klonirati </a:t>
            </a:r>
            <a:r>
              <a:rPr lang="hr-HR" dirty="0" err="1"/>
              <a:t>Ultralitycs</a:t>
            </a:r>
            <a:r>
              <a:rPr lang="hr-HR" dirty="0"/>
              <a:t> YOLOv5 </a:t>
            </a:r>
            <a:r>
              <a:rPr lang="hr-HR" dirty="0" err="1"/>
              <a:t>git</a:t>
            </a:r>
            <a:r>
              <a:rPr lang="hr-HR" dirty="0"/>
              <a:t> repozitorij i instalirati sve, njemu potrebne, pakete</a:t>
            </a:r>
          </a:p>
          <a:p>
            <a:pPr marL="0" indent="0">
              <a:buNone/>
            </a:pPr>
            <a:endParaRPr lang="hr-HR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8A380122-C97C-B05B-372E-9A93BA979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692" y="4020344"/>
            <a:ext cx="6893437" cy="142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7401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užnica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TM04033919[[fn=Kružnica]]</Template>
  <TotalTime>524</TotalTime>
  <Words>317</Words>
  <Application>Microsoft Office PowerPoint</Application>
  <PresentationFormat>Široki zaslon</PresentationFormat>
  <Paragraphs>49</Paragraphs>
  <Slides>17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17</vt:i4>
      </vt:variant>
    </vt:vector>
  </HeadingPairs>
  <TitlesOfParts>
    <vt:vector size="22" baseType="lpstr">
      <vt:lpstr>Arial</vt:lpstr>
      <vt:lpstr>Liberation Serif</vt:lpstr>
      <vt:lpstr>Times New Roman</vt:lpstr>
      <vt:lpstr>Tw Cen MT</vt:lpstr>
      <vt:lpstr>Kružnica</vt:lpstr>
      <vt:lpstr>DETEKCIJA OBJEKATA NA SLICI KORIŠTENJEM YOLOv5 </vt:lpstr>
      <vt:lpstr>DETEKCIJA OBJEKATA</vt:lpstr>
      <vt:lpstr>Prethodno istrenirane mreže</vt:lpstr>
      <vt:lpstr>YOLO algoritam</vt:lpstr>
      <vt:lpstr>Princip Rada yolo algoritma</vt:lpstr>
      <vt:lpstr>PowerPoint prezentacija</vt:lpstr>
      <vt:lpstr>Priprema podataka </vt:lpstr>
      <vt:lpstr>PowerPoint prezentacija</vt:lpstr>
      <vt:lpstr>ULTRALITYCS yolov5</vt:lpstr>
      <vt:lpstr>Unaprijed istrenirani modeli</vt:lpstr>
      <vt:lpstr>PowerPoint prezentacija</vt:lpstr>
      <vt:lpstr>PowerPoint prezentacija</vt:lpstr>
      <vt:lpstr>Prilagodba modela vlastitom skupu podataka</vt:lpstr>
      <vt:lpstr>Prilagodba modela vlastitom skupu podataka</vt:lpstr>
      <vt:lpstr>PowerPoint prezentacija</vt:lpstr>
      <vt:lpstr>PowerPoint prezentacija</vt:lpstr>
      <vt:lpstr>Konačni Rezultat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DETEKCIJA OBJEKATA NA SLICI KORIŠTENJEM YOLOv5 </dc:title>
  <dc:creator>Robert Pepić</dc:creator>
  <cp:lastModifiedBy>Robert Pepić</cp:lastModifiedBy>
  <cp:revision>6</cp:revision>
  <dcterms:created xsi:type="dcterms:W3CDTF">2022-06-16T13:46:13Z</dcterms:created>
  <dcterms:modified xsi:type="dcterms:W3CDTF">2022-06-19T13:33:13Z</dcterms:modified>
</cp:coreProperties>
</file>

<file path=docProps/thumbnail.jpeg>
</file>